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media/image1.jpeg" ContentType="image/jpeg"/>
  <Override PartName="/ppt/media/image2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comments/comment8.xml" ContentType="application/vnd.openxmlformats-officedocument.presentationml.comments+xml"/>
  <Override PartName="/ppt/comments/comment11.xml" ContentType="application/vnd.openxmlformats-officedocument.presentationml.comment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</p:sldIdLst>
  <p:sldSz cx="12192000" cy="6858000"/>
  <p:notesSz cx="7559675" cy="10691813"/>
</p:presentation>
</file>

<file path=ppt/commentAuthors.xml><?xml version="1.0" encoding="utf-8"?>
<p:cmAuthorLst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presProps" Target="presProps.xml"/><Relationship Id="rId29" Type="http://schemas.openxmlformats.org/officeDocument/2006/relationships/commentAuthors" Target="commentAuthors.xml"/>
</Relationships>
</file>

<file path=ppt/comments/comment11.xml><?xml version="1.0" encoding="utf-8"?>
<p:cmLst xmlns:p="http://schemas.openxmlformats.org/presentationml/2006/main">
  <p:cm authorId="0" dt="2021-10-15T19:01:24.503000000" idx="2">
    <p:pos x="5038" y="2879"/>
    <p:text>We need to provide more options</p:text>
  </p:cm>
</p:cmLst>
</file>

<file path=ppt/comments/comment8.xml><?xml version="1.0" encoding="utf-8"?>
<p:cmLst xmlns:p="http://schemas.openxmlformats.org/presentationml/2006/main">
  <p:cm authorId="0" dt="2021-10-13T10:29:23.894000000" idx="1">
    <p:pos x="0" y="0"/>
    <p:text>Nice chart</p:text>
  </p:cm>
</p:cmLst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D809B8-3E9F-4D2E-A729-55834D4238F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429622FD-5854-4829-B365-699A716DAFF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575F1883-E5CB-4711-8DBB-40CC7D525A8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8284794-9352-450D-B834-980CE250A8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CF604DB-5914-4108-8E71-C38AC28B8F6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6DD1648-E5FD-4F91-8D8A-95A8C4B855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946A717-4DEC-4398-ABA3-7829D1F95F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20000"/>
              </a:lnSpc>
              <a:spcBef>
                <a:spcPts val="1417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561CF8AB-CA9A-4E31-9B57-B8E8F68EF94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554CE0AB-4401-4603-BB35-7B933FE51E1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4FB171FD-0933-4C4C-A5AB-E823BC42DFF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CCEB44F1-1158-454B-9E11-3F254B142BA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2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3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0" anchor="b">
            <a:normAutofit fontScale="96680" lnSpcReduction="10000"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66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66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ftr" idx="2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sldNum" idx="3"/>
          </p:nvPr>
        </p:nvSpPr>
        <p:spPr>
          <a:xfrm>
            <a:off x="14378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A6F9EE78-B914-4ED4-A0B8-7EEFBAA40A34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8" name="Straight Connector 14"/>
          <p:cNvCxnSpPr/>
          <p:nvPr/>
        </p:nvCxnSpPr>
        <p:spPr>
          <a:xfrm>
            <a:off x="2417760" y="3528360"/>
            <a:ext cx="863712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  <p:sp>
        <p:nvSpPr>
          <p:cNvPr id="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Clique para editar o formato de texto dos tópicos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" sz="1600" spc="-1" strike="noStrike">
                <a:solidFill>
                  <a:schemeClr val="dk1"/>
                </a:solidFill>
                <a:latin typeface="Gill Sans MT"/>
              </a:rPr>
              <a:t>2.º nível de tópicos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2" marL="1296000" indent="-288000">
              <a:lnSpc>
                <a:spcPct val="12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" sz="1400" spc="-1" strike="noStrike">
                <a:solidFill>
                  <a:schemeClr val="dk1"/>
                </a:solidFill>
                <a:latin typeface="Gill Sans MT"/>
              </a:rPr>
              <a:t>3.º nível de tópicos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3" marL="1728000" indent="-216000">
              <a:lnSpc>
                <a:spcPct val="12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" sz="1200" spc="-1" strike="noStrike">
                <a:solidFill>
                  <a:schemeClr val="dk1"/>
                </a:solidFill>
                <a:latin typeface="Gill Sans MT"/>
              </a:rPr>
              <a:t>4.º nível de tópicos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  <a:p>
            <a:pPr lvl="4" marL="2160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5.º nível de tópicos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5" marL="2592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6.º nível de tópicos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6" marL="3024000" indent="-216000">
              <a:lnSpc>
                <a:spcPct val="12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7.º nível de tópicos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9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100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101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444680" y="798840"/>
            <a:ext cx="3272760" cy="2246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24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24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3600" y="798840"/>
            <a:ext cx="6012000" cy="4658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1444680" y="3205440"/>
            <a:ext cx="3274560" cy="2247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dt" idx="28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ftr" idx="29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sldNum" idx="30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AC5DC6D0-C778-4709-9D49-3317BF6A58F2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108" name="Straight Connector 16"/>
          <p:cNvCxnSpPr/>
          <p:nvPr/>
        </p:nvCxnSpPr>
        <p:spPr>
          <a:xfrm>
            <a:off x="1448280" y="3205440"/>
            <a:ext cx="326952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0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111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112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3" name="Group 7"/>
          <p:cNvGrpSpPr/>
          <p:nvPr/>
        </p:nvGrpSpPr>
        <p:grpSpPr>
          <a:xfrm>
            <a:off x="7477560" y="482040"/>
            <a:ext cx="4074120" cy="5148720"/>
            <a:chOff x="7477560" y="482040"/>
            <a:chExt cx="4074120" cy="5148720"/>
          </a:xfrm>
        </p:grpSpPr>
        <p:sp>
          <p:nvSpPr>
            <p:cNvPr id="114" name="Rectangle 17"/>
            <p:cNvSpPr/>
            <p:nvPr/>
          </p:nvSpPr>
          <p:spPr>
            <a:xfrm>
              <a:off x="7477560" y="482040"/>
              <a:ext cx="4074120" cy="5148720"/>
            </a:xfrm>
            <a:prstGeom prst="rect">
              <a:avLst/>
            </a:prstGeom>
            <a:gradFill rotWithShape="0"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/>
            </a:gradFill>
            <a:ln w="76200">
              <a:noFill/>
            </a:ln>
            <a:effectLst>
              <a:outerShdw algn="tl" blurRad="127080" dir="4740526" dist="228470" rotWithShape="0" sx="98000" sy="98000">
                <a:srgbClr val="000000">
                  <a:alpha val="34000"/>
                </a:srgbClr>
              </a:outerShdw>
            </a:effectLst>
            <a:scene3d>
              <a:camera prst="orthographicFront"/>
              <a:lightRig dir="t" rig="threePt"/>
            </a:scene3d>
            <a:sp3d>
              <a:bevelT prst="softRound" w="152400" h="508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5" name="Rectangle 18"/>
            <p:cNvSpPr/>
            <p:nvPr/>
          </p:nvSpPr>
          <p:spPr>
            <a:xfrm>
              <a:off x="7790400" y="812520"/>
              <a:ext cx="3449880" cy="4466160"/>
            </a:xfrm>
            <a:prstGeom prst="rect">
              <a:avLst/>
            </a:prstGeom>
            <a:gradFill rotWithShape="0"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/>
            </a:gradFill>
            <a:ln w="50800">
              <a:solidFill>
                <a:srgbClr val="191919"/>
              </a:solidFill>
              <a:miter/>
            </a:ln>
            <a:effectLst>
              <a:innerShdw blurRad="63500" dir="14100000" dist="88900">
                <a:srgbClr val="000000">
                  <a:alpha val="30000"/>
                </a:srgbClr>
              </a:innerShdw>
            </a:effectLst>
            <a:scene3d>
              <a:camera prst="orthographicFront"/>
              <a:lightRig dir="t" rig="threeP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451160" y="1129680"/>
            <a:ext cx="5532120" cy="183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8124480" y="1122480"/>
            <a:ext cx="2790720" cy="3866040"/>
          </a:xfrm>
          <a:prstGeom prst="rect">
            <a:avLst/>
          </a:prstGeom>
          <a:solidFill>
            <a:schemeClr val="lt1">
              <a:lumMod val="85000"/>
            </a:schemeClr>
          </a:solidFill>
          <a:ln w="9360">
            <a:noFill/>
          </a:ln>
        </p:spPr>
        <p:txBody>
          <a:bodyPr lIns="90000" rIns="90000" tIns="45000" bIns="45000" anchor="t">
            <a:noAutofit/>
          </a:bodyPr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/>
                </a:solidFill>
                <a:latin typeface="Gill Sans MT"/>
              </a:rPr>
              <a:t>Drag picture to placeholder or click icon to add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1450440" y="3146040"/>
            <a:ext cx="5524200" cy="2003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dt" idx="31"/>
          </p:nvPr>
        </p:nvSpPr>
        <p:spPr>
          <a:xfrm>
            <a:off x="1447560" y="5469840"/>
            <a:ext cx="5527080" cy="319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ftr" idx="32"/>
          </p:nvPr>
        </p:nvSpPr>
        <p:spPr>
          <a:xfrm>
            <a:off x="1447560" y="318600"/>
            <a:ext cx="5540760" cy="320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sldNum" idx="33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4C0DE606-8236-4BE5-B1B7-589B024460DD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122" name="Straight Connector 30"/>
          <p:cNvCxnSpPr/>
          <p:nvPr/>
        </p:nvCxnSpPr>
        <p:spPr>
          <a:xfrm>
            <a:off x="1447200" y="3143520"/>
            <a:ext cx="552780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14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15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4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5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6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66F37D7E-58E8-4E2F-B3D8-BFEC6724DC77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21" name="Straight Connector 25"/>
          <p:cNvCxnSpPr/>
          <p:nvPr/>
        </p:nvCxnSpPr>
        <p:spPr>
          <a:xfrm>
            <a:off x="1453680" y="1846800"/>
            <a:ext cx="960804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24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25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439200" y="798840"/>
            <a:ext cx="1615320" cy="4659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4680" y="798840"/>
            <a:ext cx="7828560" cy="4659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7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8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9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161EC82A-0DAC-4A7B-9D65-19D2F613F086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31" name="Straight Connector 14"/>
          <p:cNvCxnSpPr/>
          <p:nvPr/>
        </p:nvCxnSpPr>
        <p:spPr>
          <a:xfrm>
            <a:off x="9438840" y="798840"/>
            <a:ext cx="360" cy="466020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3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34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35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dt" idx="10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ftr" idx="11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sldNum" idx="12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1478F66D-B834-4CDC-80F2-E31B12FD83D7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41" name="Straight Connector 32"/>
          <p:cNvCxnSpPr/>
          <p:nvPr/>
        </p:nvCxnSpPr>
        <p:spPr>
          <a:xfrm>
            <a:off x="1453680" y="1846800"/>
            <a:ext cx="960804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46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47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4400" y="1756080"/>
            <a:ext cx="8642880" cy="188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6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6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4400" y="3806280"/>
            <a:ext cx="8629920" cy="101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45720" anchor="t">
            <a:normAutofit/>
          </a:bodyPr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dt" idx="13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 idx="14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 idx="15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3FBE83ED-6AB4-4ED6-A03D-719EFFEA930A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53" name="Straight Connector 14"/>
          <p:cNvCxnSpPr/>
          <p:nvPr/>
        </p:nvCxnSpPr>
        <p:spPr>
          <a:xfrm>
            <a:off x="1454040" y="3804840"/>
            <a:ext cx="863100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5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56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57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49360" y="804960"/>
            <a:ext cx="9605160" cy="105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47200" y="2010960"/>
            <a:ext cx="4644720" cy="3448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413760" y="2017440"/>
            <a:ext cx="4644720" cy="344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dt" idx="16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5"/>
          <p:cNvSpPr>
            <a:spLocks noGrp="1"/>
          </p:cNvSpPr>
          <p:nvPr>
            <p:ph type="ftr" idx="17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6"/>
          <p:cNvSpPr>
            <a:spLocks noGrp="1"/>
          </p:cNvSpPr>
          <p:nvPr>
            <p:ph type="sldNum" idx="18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7037980-25CD-4FF9-86CE-D43B31E1CF6A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64" name="Straight Connector 34"/>
          <p:cNvCxnSpPr/>
          <p:nvPr/>
        </p:nvCxnSpPr>
        <p:spPr>
          <a:xfrm>
            <a:off x="1453680" y="1846800"/>
            <a:ext cx="960804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70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71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447200" y="804240"/>
            <a:ext cx="9607320" cy="1055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447200" y="2019600"/>
            <a:ext cx="4644720" cy="80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200" spc="-1" strike="noStrike" cap="all">
                <a:solidFill>
                  <a:schemeClr val="accent1"/>
                </a:solidFill>
                <a:latin typeface="Gill Sans MT"/>
              </a:rPr>
              <a:t>Click to edit Master text styles</a:t>
            </a:r>
            <a:endParaRPr b="0" lang="pt" sz="2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447200" y="2824200"/>
            <a:ext cx="4644720" cy="2644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412320" y="2022840"/>
            <a:ext cx="4644720" cy="80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200" spc="-1" strike="noStrike" cap="all">
                <a:solidFill>
                  <a:schemeClr val="accent1"/>
                </a:solidFill>
                <a:latin typeface="Gill Sans MT"/>
              </a:rPr>
              <a:t>Click to edit Master text styles</a:t>
            </a:r>
            <a:endParaRPr b="0" lang="pt" sz="2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412320" y="2821320"/>
            <a:ext cx="4644720" cy="2637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Gill Sans MT"/>
              </a:rPr>
              <a:t>Click to edit Master text styles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Gill Sans MT"/>
              </a:rPr>
              <a:t>Second level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2" marL="11430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600" spc="-1" strike="noStrike">
                <a:solidFill>
                  <a:schemeClr val="dk1"/>
                </a:solidFill>
                <a:latin typeface="Gill Sans MT"/>
              </a:rPr>
              <a:t>Third level</a:t>
            </a:r>
            <a:endParaRPr b="0" lang="pt" sz="1600" spc="-1" strike="noStrike">
              <a:solidFill>
                <a:schemeClr val="dk1"/>
              </a:solidFill>
              <a:latin typeface="Gill Sans MT"/>
            </a:endParaRPr>
          </a:p>
          <a:p>
            <a:pPr lvl="3" marL="16002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400" spc="-1" strike="noStrike">
                <a:solidFill>
                  <a:schemeClr val="dk1"/>
                </a:solidFill>
                <a:latin typeface="Gill Sans MT"/>
              </a:rPr>
              <a:t>Fourth level</a:t>
            </a:r>
            <a:endParaRPr b="0" lang="pt" sz="1400" spc="-1" strike="noStrike">
              <a:solidFill>
                <a:schemeClr val="dk1"/>
              </a:solidFill>
              <a:latin typeface="Gill Sans MT"/>
            </a:endParaRPr>
          </a:p>
          <a:p>
            <a:pPr lvl="4" marL="20574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en-US" sz="1200" spc="-1" strike="noStrike">
                <a:solidFill>
                  <a:schemeClr val="dk1"/>
                </a:solidFill>
                <a:latin typeface="Gill Sans MT"/>
              </a:rPr>
              <a:t>Fifth level</a:t>
            </a:r>
            <a:endParaRPr b="0" lang="pt" sz="1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dt" idx="19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ftr" idx="20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8"/>
          <p:cNvSpPr>
            <a:spLocks noGrp="1"/>
          </p:cNvSpPr>
          <p:nvPr>
            <p:ph type="sldNum" idx="21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27A283A-34DF-4AD4-B146-893EE342A613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80" name="Straight Connector 28"/>
          <p:cNvCxnSpPr/>
          <p:nvPr/>
        </p:nvCxnSpPr>
        <p:spPr>
          <a:xfrm>
            <a:off x="1453680" y="1846800"/>
            <a:ext cx="960804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83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84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 cap="all">
                <a:solidFill>
                  <a:schemeClr val="dk1"/>
                </a:solidFill>
                <a:latin typeface="Gill Sans MT"/>
              </a:rPr>
              <a:t>Click to edit Master title style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dt" idx="22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ftr" idx="23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sldNum" idx="24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32565ED-96E1-4267-9850-6E7159BBCC65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89" name="Straight Connector 24"/>
          <p:cNvCxnSpPr/>
          <p:nvPr/>
        </p:nvCxnSpPr>
        <p:spPr>
          <a:xfrm>
            <a:off x="1453680" y="1846800"/>
            <a:ext cx="9608040" cy="360"/>
          </a:xfrm>
          <a:prstGeom prst="straightConnector1">
            <a:avLst/>
          </a:prstGeom>
          <a:ln w="31750">
            <a:solidFill>
              <a:srgbClr val="b71e42"/>
            </a:solidFill>
            <a:round/>
          </a:ln>
        </p:spPr>
      </p:cxn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2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cxnSp>
        <p:nvCxnSpPr>
          <p:cNvPr id="93" name="Straight Connector 9"/>
          <p:cNvCxnSpPr/>
          <p:nvPr/>
        </p:nvCxnSpPr>
        <p:spPr>
          <a:xfrm>
            <a:off x="0" y="6128280"/>
            <a:ext cx="12192120" cy="360"/>
          </a:xfrm>
          <a:prstGeom prst="straightConnector1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</p:cxnSp>
      <p:sp>
        <p:nvSpPr>
          <p:cNvPr id="94" name="Rectangle 10"/>
          <p:cNvSpPr/>
          <p:nvPr/>
        </p:nvSpPr>
        <p:spPr>
          <a:xfrm>
            <a:off x="9809280" y="160560"/>
            <a:ext cx="24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n-US" sz="1800" spc="-1" strike="noStrike">
                <a:solidFill>
                  <a:schemeClr val="dk1"/>
                </a:solidFill>
                <a:latin typeface="Gill Sans MT"/>
              </a:rPr>
              <a:t>STUDY &amp; TEACH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1"/>
          <p:cNvSpPr>
            <a:spLocks noGrp="1"/>
          </p:cNvSpPr>
          <p:nvPr>
            <p:ph type="dt" idx="25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chemeClr val="dk1">
                    <a:tint val="75000"/>
                  </a:schemeClr>
                </a:solidFill>
                <a:latin typeface="Gill Sans MT"/>
              </a:rPr>
              <a:t>&lt;data/hora&gt;</a:t>
            </a:r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ftr" idx="26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 idx="27"/>
          </p:nvPr>
        </p:nvSpPr>
        <p:spPr>
          <a:xfrm>
            <a:off x="480240" y="798840"/>
            <a:ext cx="810720" cy="503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2800" spc="-1" strike="noStrike">
                <a:solidFill>
                  <a:schemeClr val="accent1"/>
                </a:solidFill>
                <a:latin typeface="Gill Sans MT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C20D480-7C18-44FB-B244-8A8600D8CC0B}" type="slidenum">
              <a:rPr b="0" lang="en-US" sz="2800" spc="-1" strike="noStrike">
                <a:solidFill>
                  <a:schemeClr val="accent1"/>
                </a:solidFill>
                <a:latin typeface="Gill Sans MT"/>
              </a:rPr>
              <a:t>&lt;número&gt;</a:t>
            </a:fld>
            <a:endParaRPr b="0" lang="pt-BR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catuspathi.com/archives/1112" TargetMode="External"/><Relationship Id="rId2" Type="http://schemas.openxmlformats.org/officeDocument/2006/relationships/hyperlink" Target="https://catuspathi.com/archives/1202" TargetMode="External"/><Relationship Id="rId3" Type="http://schemas.openxmlformats.org/officeDocument/2006/relationships/slideLayout" Target="../slideLayouts/slideLayout4.xml"/><Relationship Id="rId4" Type="http://schemas.openxmlformats.org/officeDocument/2006/relationships/comments" Target="../comments/comment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s://bhakticourses.com/bhakti-sastri-course-material/" TargetMode="External"/><Relationship Id="rId2" Type="http://schemas.openxmlformats.org/officeDocument/2006/relationships/hyperlink" Target="https://drive.google.com/drive/folders/1198UHa1va8od4cuxL3_Ms3W4z3dGmzUI?usp=sharing" TargetMode="External"/><Relationship Id="rId3" Type="http://schemas.openxmlformats.org/officeDocument/2006/relationships/hyperlink" Target="https://iskcon1-my.sharepoint.com/:f:/g/personal/radhika_vallabha_rns_iskcon_net/EsheaFrESw1EqAKAwSZHKzQBShTBkqu86T9218f64BApqQ?e=M7lu1w" TargetMode="External"/><Relationship Id="rId4" Type="http://schemas.openxmlformats.org/officeDocument/2006/relationships/hyperlink" Target="https://ebooks.iskcondesiretree.com/index.php?q=f&amp;f=%2Fpdf%2FBhagvad_Gita_Notes_Complete_Gauranga_priya_prabhu" TargetMode="External"/><Relationship Id="rId5" Type="http://schemas.openxmlformats.org/officeDocument/2006/relationships/hyperlink" Target="https://ebooks.iskcondesiretree.com/index.php?q=f&amp;f=%2Fpdf%2FHer_Grace_Urmila_Mataji%2FSri_Isopanishad" TargetMode="External"/><Relationship Id="rId6" Type="http://schemas.openxmlformats.org/officeDocument/2006/relationships/hyperlink" Target="https://www.scribd.com/document/467007252/Study-Note-Nectar-of-Instruction-by-SGHD" TargetMode="External"/><Relationship Id="rId7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audio.iskcondesiretree.com/index.php" TargetMode="External"/><Relationship Id="rId2" Type="http://schemas.openxmlformats.org/officeDocument/2006/relationships/hyperlink" Target="https://gaurangadarshandas.com/gita-subodhini/" TargetMode="External"/><Relationship Id="rId3" Type="http://schemas.openxmlformats.org/officeDocument/2006/relationships/hyperlink" Target="https://gaurangadarshandas.com/books/more-subodhinis/" TargetMode="External"/><Relationship Id="rId4" Type="http://schemas.openxmlformats.org/officeDocument/2006/relationships/hyperlink" Target="https://www.youtube.com/playlist?list=PLhU9A87YV4gU-iNS_lHRXIOgz4GWiZHyO" TargetMode="External"/><Relationship Id="rId5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audio.iskcondesiretree.com/index.php?q=f&amp;f=%2F06_-_More%2F00_-_ISKCON_GEV%2F02_-_Bhaktivedanta_Vidyapitha-Govardhan_Eco_Village" TargetMode="External"/><Relationship Id="rId2" Type="http://schemas.openxmlformats.org/officeDocument/2006/relationships/hyperlink" Target="https://audio.iskcondesiretree.com/index.php" TargetMode="External"/><Relationship Id="rId3" Type="http://schemas.openxmlformats.org/officeDocument/2006/relationships/hyperlink" Target="https://gaurangadarshandas.com/books/bhagavata-subodhini/" TargetMode="External"/><Relationship Id="rId4" Type="http://schemas.openxmlformats.org/officeDocument/2006/relationships/hyperlink" Target="https://www.youtube.com/playlist?list=PLhtmKWc6vRTBIyicMjjR2JcmTdUyb5gCv" TargetMode="External"/><Relationship Id="rId5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omments" Target="../comments/commen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343240" y="33876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pt" sz="6600" spc="-1" strike="noStrike" cap="all">
                <a:solidFill>
                  <a:schemeClr val="dk1"/>
                </a:solidFill>
                <a:latin typeface="Gill Sans MT"/>
              </a:rPr>
              <a:t>ESTUDE E ENSINE </a:t>
            </a:r>
            <a:br>
              <a:rPr sz="6600"/>
            </a:br>
            <a:br>
              <a:rPr sz="1200"/>
            </a:br>
            <a:br>
              <a:rPr sz="1200"/>
            </a:br>
            <a:r>
              <a:rPr b="0" lang="pt" sz="2400" spc="-1" strike="noStrike" cap="all">
                <a:solidFill>
                  <a:schemeClr val="dk1"/>
                </a:solidFill>
                <a:latin typeface="Gill Sans MT"/>
              </a:rPr>
              <a:t>www.iskconeducation.org/study-and-teach/</a:t>
            </a:r>
            <a:endParaRPr b="0" lang="pt" sz="24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2700000" y="252000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83888"/>
          </a:bodyPr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t" sz="2400" spc="-1" strike="noStrike" cap="all">
                <a:solidFill>
                  <a:schemeClr val="dk1"/>
                </a:solidFill>
                <a:latin typeface="Gill Sans MT"/>
              </a:rPr>
              <a:t>     </a:t>
            </a:r>
            <a:r>
              <a:rPr b="0" lang="pt" sz="2400" spc="-1" strike="noStrike" cap="all">
                <a:solidFill>
                  <a:schemeClr val="dk1"/>
                </a:solidFill>
                <a:latin typeface="Gill Sans MT"/>
              </a:rPr>
              <a:t>Obtenha o DIPLOMA Sastric da ISKCON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5" name="Picture 3" descr=""/>
          <p:cNvPicPr/>
          <p:nvPr/>
        </p:nvPicPr>
        <p:blipFill>
          <a:blip r:embed="rId1"/>
          <a:stretch/>
        </p:blipFill>
        <p:spPr>
          <a:xfrm>
            <a:off x="451080" y="2223360"/>
            <a:ext cx="1752840" cy="1498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1446120" y="1158840"/>
            <a:ext cx="961164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7491"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Programa de estudo e ensino BHAKTI-VAIBHAVA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grpSp>
        <p:nvGrpSpPr>
          <p:cNvPr id="157" name="Diagram 4"/>
          <p:cNvGrpSpPr/>
          <p:nvPr/>
        </p:nvGrpSpPr>
        <p:grpSpPr>
          <a:xfrm>
            <a:off x="180000" y="1938240"/>
            <a:ext cx="11880000" cy="4122720"/>
            <a:chOff x="180000" y="1938240"/>
            <a:chExt cx="11880000" cy="4122720"/>
          </a:xfrm>
        </p:grpSpPr>
        <p:sp>
          <p:nvSpPr>
            <p:cNvPr id="158" name=""/>
            <p:cNvSpPr/>
            <p:nvPr/>
          </p:nvSpPr>
          <p:spPr>
            <a:xfrm>
              <a:off x="180000" y="1938240"/>
              <a:ext cx="11880000" cy="4122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9" name=""/>
            <p:cNvSpPr/>
            <p:nvPr/>
          </p:nvSpPr>
          <p:spPr>
            <a:xfrm>
              <a:off x="369360" y="1939320"/>
              <a:ext cx="314640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Inscreva-se em iskconeducation.org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0" name=""/>
            <p:cNvSpPr/>
            <p:nvPr/>
          </p:nvSpPr>
          <p:spPr>
            <a:xfrm>
              <a:off x="3682080" y="2392560"/>
              <a:ext cx="666720" cy="63864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0" rIns="0" tIns="0" bIns="0" anchor="ctr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61" name=""/>
            <p:cNvSpPr/>
            <p:nvPr/>
          </p:nvSpPr>
          <p:spPr>
            <a:xfrm>
              <a:off x="4547160" y="1939320"/>
              <a:ext cx="314604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3eafd"/>
                </a:gs>
                <a:gs pos="100000">
                  <a:srgbClr val="cd9cf7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Receba aprovação em uma semana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2" name=""/>
            <p:cNvSpPr/>
            <p:nvPr/>
          </p:nvSpPr>
          <p:spPr>
            <a:xfrm>
              <a:off x="7859520" y="2392560"/>
              <a:ext cx="667080" cy="63864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f3eafd"/>
                </a:gs>
                <a:gs pos="100000">
                  <a:srgbClr val="cd9cf7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0" rIns="0" tIns="0" bIns="0" anchor="ctr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63" name=""/>
            <p:cNvSpPr/>
            <p:nvPr/>
          </p:nvSpPr>
          <p:spPr>
            <a:xfrm>
              <a:off x="8724240" y="1939320"/>
              <a:ext cx="314640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cd8e8"/>
                </a:gs>
                <a:gs pos="100000">
                  <a:srgbClr val="a295c6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Comece a ensinar lote(s) BHAKTI VAIBHAVA dentro de um mês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4" name=""/>
            <p:cNvSpPr/>
            <p:nvPr/>
          </p:nvSpPr>
          <p:spPr>
            <a:xfrm rot="5400000">
              <a:off x="9964440" y="3664440"/>
              <a:ext cx="666720" cy="63864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cd8e8"/>
                </a:gs>
                <a:gs pos="100000">
                  <a:srgbClr val="a295c6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29600" rIns="-45360" tIns="-129600" bIns="45360" anchor="ctr" rot="-54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65" name=""/>
            <p:cNvSpPr/>
            <p:nvPr/>
          </p:nvSpPr>
          <p:spPr>
            <a:xfrm>
              <a:off x="8724240" y="4515120"/>
              <a:ext cx="314640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5d8e5"/>
                </a:gs>
                <a:gs pos="100000">
                  <a:srgbClr val="929dc0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Complete mais de 250 h de ensino (certifique-se de ensinar todos os 6 cantos do SB em 12 a 30 meses e envie um link de algumas gravações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6" name=""/>
            <p:cNvSpPr/>
            <p:nvPr/>
          </p:nvSpPr>
          <p:spPr>
            <a:xfrm rot="10800000">
              <a:off x="7891560" y="4968720"/>
              <a:ext cx="666720" cy="63828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5d8e5"/>
                </a:gs>
                <a:gs pos="100000">
                  <a:srgbClr val="929dc0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75320" rIns="-175320" tIns="0" bIns="0" anchor="ctr" rot="108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67" name=""/>
            <p:cNvSpPr/>
            <p:nvPr/>
          </p:nvSpPr>
          <p:spPr>
            <a:xfrm>
              <a:off x="4547160" y="4515120"/>
              <a:ext cx="314604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8e0e3"/>
                </a:gs>
                <a:gs pos="100000">
                  <a:srgbClr val="9ab2bb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Avaliação: Comparecer ao exame CB; Enviar redações OB; Carregar gravações de vídeo Sloka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8" name=""/>
            <p:cNvSpPr/>
            <p:nvPr/>
          </p:nvSpPr>
          <p:spPr>
            <a:xfrm rot="10800000">
              <a:off x="3713760" y="4968720"/>
              <a:ext cx="667080" cy="63828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8e0e3"/>
                </a:gs>
                <a:gs pos="100000">
                  <a:srgbClr val="9ab2bb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75320" rIns="-175320" tIns="0" bIns="0" anchor="ctr" rot="108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69" name=""/>
            <p:cNvSpPr/>
            <p:nvPr/>
          </p:nvSpPr>
          <p:spPr>
            <a:xfrm>
              <a:off x="369360" y="4515120"/>
              <a:ext cx="3146400" cy="154512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Receba o diploma BHAKTI-VAIBHAVA (certificado digital) em 30 dias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Recursos fornecidos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682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Materiais para estudo e ensino na forma de: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Guias de estudo;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Bancos de perguntas;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Manuais do Estudante;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Aulas gravadas em áudio/vídeo de professores experientes;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Orientação e Mentoria;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highlight>
                  <a:srgbClr val="ffff00"/>
                </a:highlight>
                <a:latin typeface="Gill Sans MT"/>
              </a:rPr>
              <a:t>TTC 1 e 2 online combinados: </a:t>
            </a:r>
            <a:r>
              <a:rPr b="0" lang="pt" sz="1800" spc="-1" strike="noStrike" u="sng">
                <a:solidFill>
                  <a:schemeClr val="dk1"/>
                </a:solidFill>
                <a:highlight>
                  <a:srgbClr val="ffff00"/>
                </a:highlight>
                <a:uFillTx/>
                <a:latin typeface="Gill Sans MT"/>
                <a:hlinkClick r:id="rId1"/>
              </a:rPr>
              <a:t>https://catuspathi.com/archives/1112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highlight>
                  <a:srgbClr val="ffff00"/>
                </a:highlight>
                <a:latin typeface="Gill Sans MT"/>
              </a:rPr>
              <a:t>Bhakti Sastri TTC on-line: </a:t>
            </a:r>
            <a:r>
              <a:rPr b="0" lang="pt" sz="1800" spc="-1" strike="noStrike" u="sng">
                <a:solidFill>
                  <a:schemeClr val="dk1"/>
                </a:solidFill>
                <a:highlight>
                  <a:srgbClr val="ffff00"/>
                </a:highlight>
                <a:uFillTx/>
                <a:latin typeface="Gill Sans MT"/>
                <a:hlinkClick r:id="rId2"/>
              </a:rPr>
              <a:t>https://catuspathi.com/archives/1202</a:t>
            </a: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 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440000" y="108000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RECURSOS para Bhakti-Sastri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0" y="1979280"/>
            <a:ext cx="12060000" cy="414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Todos os vídeos de Caitanya Caran Prabhu: 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1"/>
              </a:rPr>
              <a:t>https://bhakticourses.com/bhakti-sastri-course-material/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Kit completo da ISKCON Chowpatty &amp; Catuspati</a:t>
            </a: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2"/>
              </a:rPr>
              <a:t>https://drive.google.com/drive/folders/1198UHa1va8od4cuxL3_Ms3W4z3dGmzUI?usp=sharing</a:t>
            </a: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3"/>
              </a:rPr>
              <a:t>https://iskcon1-my.sharepoint.com/:f:/g/personal/radhika_vallabha_rns_iskcon_net/EsheaFrESw1EqAKAwSZHKzQBShTBkqu86T9218f64BApqQ?e=M7lu1w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Notas do Bhagavad Gita por Gauranga Priya Prabhu: 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4"/>
              </a:rPr>
              <a:t>https://ebooks.iskcondesiretree.com/index.php?q=f&amp;f=%2Fpdf%2FBhagvad_Gita_Notes_Complete_Gauranga_priya_prabhu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Notas ISOPANISHAD de HG Urmila Mataji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5"/>
              </a:rPr>
              <a:t>https://ebooks.iskcondesiretree.com/index.php?q=f&amp;f=%2Fpdf%2FHer_Grace_Urmila_Mataji%2FSri_Isopanishad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Slides NOI: 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6"/>
              </a:rPr>
              <a:t>https://www.scribd.com/document/467007252/Study-Note-Nectar-of-Instruction-by-SGHD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RECURSOS para Bhakti-Sastri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414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441"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Bancos de questões do Conselho de Exames da ISKCON;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Manuais do Aluno de VIHE, MIHE;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ISKCON Chowpatty BACE;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Aulas de áudio de BG, ISO, NOD, NOI: 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1"/>
              </a:rPr>
              <a:t>https://audio.iskcondesiretree.com/index.php</a:t>
            </a: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 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Gita Subodhini , Upadesamrita Subodhini, Isopanishad Suboidhini e Bhaktirasamrita Subodhini – Guias de estudo: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2"/>
              </a:rPr>
              <a:t>https://gaurangadarshandas.com/gita-subodhini/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3"/>
              </a:rPr>
              <a:t>https://gaurangadarshandas.com/books/more-subodhinis/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Vídeo aulas de BG: </a:t>
            </a:r>
            <a:r>
              <a:rPr b="0" lang="pt" sz="2000" spc="-1" strike="noStrike" u="sng">
                <a:solidFill>
                  <a:schemeClr val="dk1"/>
                </a:solidFill>
                <a:uFillTx/>
                <a:latin typeface="Gill Sans MT"/>
                <a:hlinkClick r:id="rId4"/>
              </a:rPr>
              <a:t>https://www.youtube.com/playlist?list=PLhU9A87YV4gU-iNS_lHRXIOgz4GWiZHyO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RECURSOS para Bhakti Vaibhava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87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0949"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Bancos de perguntas do Conselho de Exames da ISKCON;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Manuais do Aluno de VIHE/ MIHE / Bhaktivedanta Vidyapitha;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Bancos de perguntas da ISKCON Chowpatty BACE;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Áudios de aulas detalhadas do SB: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1"/>
              </a:rPr>
              <a:t>https://audio.iskcondesiretree.com/index.php?q=f&amp;f=%2F06_-_More%2F00_-_ISKCON_GEV%2F02_-_Bhaktivedanta_Vidyapitha-Govardhan_Eco_Village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2"/>
              </a:rPr>
              <a:t>https://audio.iskcondesiretree.com/index.php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Áudios do Bhagavata Subodhini (primeiros quatro volumes):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3"/>
              </a:rPr>
              <a:t>https://gaurangadarshandas.com/books/bhagavata-subodhini/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Vídeos de visão geral completa do SB: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 u="sng">
                <a:solidFill>
                  <a:schemeClr val="dk1"/>
                </a:solidFill>
                <a:uFillTx/>
                <a:latin typeface="Gill Sans MT"/>
                <a:hlinkClick r:id="rId4"/>
              </a:rPr>
              <a:t>https://www.youtube.com/playlist?list=PLhtmKWc6vRTBIyicMjjR2JcmTdUyb5gCv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0" anchor="b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pt" sz="6600" spc="-1" strike="noStrike" cap="all">
                <a:solidFill>
                  <a:schemeClr val="dk1"/>
                </a:solidFill>
                <a:latin typeface="Gill Sans MT"/>
              </a:rPr>
              <a:t>Obrigado</a:t>
            </a:r>
            <a:endParaRPr b="0" lang="pt" sz="66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subTitle"/>
          </p:nvPr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 algn="ctr">
              <a:buNone/>
            </a:pPr>
            <a:endParaRPr b="0" lang="pt-BR" sz="1800" spc="-1" strike="noStrike" cap="all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451520" y="1073880"/>
            <a:ext cx="9603000" cy="779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Declaração do problema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Muito poucos Bhakti-Shastri (0,1% ~ 10.000) e Bhakti Vaibhava (0,025% ~ 400);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Os líderes ativos, normalmente, não têm oportunidade de receber suas credenciais;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A adoção em diferentes idiomas é limitada;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Tornou-se uma espécie de sistema impessoal onde o devoto é orientado por um, mas estuda com outro devoto. É possível dar uma opção de convergência?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A certificação poderia se tornar um processo natural do estudo dos livros de Srila Prabhupada?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451520" y="1073880"/>
            <a:ext cx="9603000" cy="779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Passado, Presente e Futuro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3441" lnSpcReduction="10000"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Passado: Exame único em Sridham Mayapur na presença de Srila Prabhupada;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Presente: Conduzido somente por institutos, principalmente, no local. E, recentemente, ofertas online por institutos. Requer um número mínimo de participação em palestras;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Futuro: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Institutos (participação em palestras);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Estudar e ensinar (o professor principal não é obrigado a participar da aula, mas sim a ensinar);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Reinstituir exames únicos (sem pré-requisitos, talvez, também, permitir exames orais para aqueles que são analfabetos);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451520" y="1073880"/>
            <a:ext cx="9603000" cy="779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Propósito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Incentivar membros dedicados da ISKCON a estudar, ensinar e receber graus sástricos, com avaliações razoáveis, considerando sua antiguidade, experiência e contribuições para a comunidade da ISKCON.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Quando os líderes e membros seniores estudam para se tornarem Bhakti-Sastri e Bhakti Vaibhava, eles, simultaneamente, organizam e ensinam, pelo menos, outros 8 devotos a seguir o mesmo programa que os alunos.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451520" y="1148400"/>
            <a:ext cx="9603000" cy="705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A quem se destina esse programa?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Aqueles que têm gosto e experiência em estudo e pregação, mas não podem reservar tempo para se inscrever em um curso de graduação sástrica de longo prazo, como Bhakti-Sastri ou Bhakti-Vaibhava, como: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Gerentes da ISKCON (como presidentes de templos, diretores, etc.);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Líderes de Congregação;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lvl="1" marL="685800" indent="-228600" defTabSz="91440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Pregadores experientes;</a:t>
            </a:r>
            <a:endParaRPr b="0" lang="pt" sz="18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O gestor inscrito nesse programa seria considerado o “Professor Líder”.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Como funciona?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1451520" y="2015640"/>
            <a:ext cx="9603000" cy="4010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8456"/>
          </a:bodyPr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O Professor Líder: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Ensina, sistematicamente, os livros de Srila Prabhupada por um número mínimo de horas por semana/mês, para um grupo registrado de alunos Bhakti-Sastri / Bhakti Vaibhava;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Estuda, sistematicamente, os livros de Srila Prabhupada por um número mínimo de horas por semana/mês (por meio do qual o ensino acontece efetivamente);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Passa por uma avaliação simplificada para o grau que está cursando;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Está isento de frequentar o curso regular (150/450 horas etc.) conduzido por um facilitador Bhakti-Sastri/Bhakti- Vaibhava aprovado. O curso de treinamento de professores (TTC) da ISKCON é opcional em vez de sua experiência de pregação;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Envia relatórios a um mentor que representa o Ministério da Educação da ISKCON;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Forneça uma carta de referência, de uma autoridade da ISKCON, mencionando sua experiência em pregação/gerenciamento/serviço.</a:t>
            </a: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  <a:p>
            <a:pPr indent="0" defTabSz="914400">
              <a:lnSpc>
                <a:spcPct val="12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pt" sz="2000" spc="-1" strike="noStrike">
              <a:solidFill>
                <a:schemeClr val="dk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Avaliações BHAKTI sastri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37" name="Content Placeholder 2"/>
          <p:cNvSpPr/>
          <p:nvPr/>
        </p:nvSpPr>
        <p:spPr>
          <a:xfrm>
            <a:off x="6730560" y="2134080"/>
            <a:ext cx="4614120" cy="3710520"/>
          </a:xfrm>
          <a:prstGeom prst="rect">
            <a:avLst/>
          </a:prstGeom>
          <a:solidFill>
            <a:srgbClr val="ffc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" sz="1800" spc="-1" strike="noStrike">
                <a:solidFill>
                  <a:schemeClr val="dk1"/>
                </a:solidFill>
                <a:latin typeface="Gill Sans MT"/>
              </a:rPr>
              <a:t>Para os ALUNOS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Ouvindo mais de 150 horas de aulas.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Avaliação de livro fechado: 5.000. palavras </a:t>
            </a:r>
            <a:r>
              <a:rPr b="0" lang="pt" sz="1400" spc="-1" strike="noStrike">
                <a:solidFill>
                  <a:schemeClr val="dk1"/>
                </a:solidFill>
                <a:latin typeface="Gill Sans MT"/>
              </a:rPr>
              <a:t>(na forma de perguntas de resposta curta ou dissertativas/MCQs).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Ensaios de livro aberto - 5000 palavras.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Slokas para memorização – 45.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Content Placeholder 2"/>
          <p:cNvSpPr/>
          <p:nvPr/>
        </p:nvSpPr>
        <p:spPr>
          <a:xfrm>
            <a:off x="360000" y="2146320"/>
            <a:ext cx="5933880" cy="3710520"/>
          </a:xfrm>
          <a:prstGeom prst="rect">
            <a:avLst/>
          </a:prstGeom>
          <a:solidFill>
            <a:srgbClr val="ffc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" sz="1800" spc="-1" strike="noStrike">
                <a:solidFill>
                  <a:schemeClr val="dk1"/>
                </a:solidFill>
                <a:latin typeface="Gill Sans MT"/>
              </a:rPr>
              <a:t>Para o PROFESSOR PRINCIPAL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Ensino de mais de 75 horas em todos os 4 livros (BG, NOI, NOD, ISO) – em um ou vários lotes.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Avaliação sem consulta: Testes de uma hora para cada um dos 6 módulos realizados em conjunto ou separadamente, conforme a preferência do candidato.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Ensaios de livro aberto - 2500 palavras.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Gravação em vídeo de mais de 20 slokas com significados.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Gravação em vídeo de 2 horas de Ensino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3740"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Programa de estudo e ensino BHAKTI sastri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grpSp>
        <p:nvGrpSpPr>
          <p:cNvPr id="140" name="Diagram 4"/>
          <p:cNvGrpSpPr/>
          <p:nvPr/>
        </p:nvGrpSpPr>
        <p:grpSpPr>
          <a:xfrm>
            <a:off x="540000" y="1903320"/>
            <a:ext cx="11520000" cy="4161960"/>
            <a:chOff x="540000" y="1903320"/>
            <a:chExt cx="11520000" cy="4161960"/>
          </a:xfrm>
        </p:grpSpPr>
        <p:sp>
          <p:nvSpPr>
            <p:cNvPr id="141" name=""/>
            <p:cNvSpPr/>
            <p:nvPr/>
          </p:nvSpPr>
          <p:spPr>
            <a:xfrm>
              <a:off x="540000" y="1903320"/>
              <a:ext cx="11520000" cy="4161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pt-BR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2" name=""/>
            <p:cNvSpPr/>
            <p:nvPr/>
          </p:nvSpPr>
          <p:spPr>
            <a:xfrm>
              <a:off x="874800" y="190332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Inscreva-se em iskconeducation.org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3" name=""/>
            <p:cNvSpPr/>
            <p:nvPr/>
          </p:nvSpPr>
          <p:spPr>
            <a:xfrm>
              <a:off x="3992760" y="2360880"/>
              <a:ext cx="619200" cy="64476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0" rIns="0" tIns="0" bIns="0" anchor="ctr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44" name=""/>
            <p:cNvSpPr/>
            <p:nvPr/>
          </p:nvSpPr>
          <p:spPr>
            <a:xfrm>
              <a:off x="4838760" y="190332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3eafd"/>
                </a:gs>
                <a:gs pos="100000">
                  <a:srgbClr val="cd9cf7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Receba aprovação </a:t>
              </a:r>
              <a:br>
                <a:rPr sz="2000"/>
              </a:b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em uma semana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5" name=""/>
            <p:cNvSpPr/>
            <p:nvPr/>
          </p:nvSpPr>
          <p:spPr>
            <a:xfrm>
              <a:off x="7956720" y="2360880"/>
              <a:ext cx="619560" cy="64476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f3eafd"/>
                </a:gs>
                <a:gs pos="100000">
                  <a:srgbClr val="cd9cf7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0" rIns="0" tIns="0" bIns="0" anchor="ctr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46" name=""/>
            <p:cNvSpPr/>
            <p:nvPr/>
          </p:nvSpPr>
          <p:spPr>
            <a:xfrm>
              <a:off x="8802360" y="190332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cd8e8"/>
                </a:gs>
                <a:gs pos="100000">
                  <a:srgbClr val="a295c6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Comece a ensinar o(s) lote(s) de BHAKTI-SASTRI em um mês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7" name=""/>
            <p:cNvSpPr/>
            <p:nvPr/>
          </p:nvSpPr>
          <p:spPr>
            <a:xfrm rot="5400000">
              <a:off x="9954720" y="3646440"/>
              <a:ext cx="619560" cy="64476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cd8e8"/>
                </a:gs>
                <a:gs pos="100000">
                  <a:srgbClr val="a295c6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09800" rIns="-65520" tIns="-109800" bIns="65520" anchor="ctr" rot="-54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48" name=""/>
            <p:cNvSpPr/>
            <p:nvPr/>
          </p:nvSpPr>
          <p:spPr>
            <a:xfrm>
              <a:off x="8802360" y="450468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5d8e5"/>
                </a:gs>
                <a:gs pos="100000">
                  <a:srgbClr val="929dc0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Complete mais de 100 horas de ensino (todos os 4 livros - BG, ISO, NOD, NOI) - em 6 a 18 meses e envie um link de algumas gravações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9" name=""/>
            <p:cNvSpPr/>
            <p:nvPr/>
          </p:nvSpPr>
          <p:spPr>
            <a:xfrm rot="10800000">
              <a:off x="7988400" y="4963320"/>
              <a:ext cx="619200" cy="64476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5d8e5"/>
                </a:gs>
                <a:gs pos="100000">
                  <a:srgbClr val="929dc0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75320" rIns="-175320" tIns="0" bIns="0" anchor="ctr" rot="108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50" name=""/>
            <p:cNvSpPr/>
            <p:nvPr/>
          </p:nvSpPr>
          <p:spPr>
            <a:xfrm>
              <a:off x="4838760" y="450468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8e0e3"/>
                </a:gs>
                <a:gs pos="100000">
                  <a:srgbClr val="9ab2bb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Avaliação: Comparecer aos exames CB; Enviar redações OB; Carregar gravação de vídeo Sloka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1" name=""/>
            <p:cNvSpPr/>
            <p:nvPr/>
          </p:nvSpPr>
          <p:spPr>
            <a:xfrm rot="10800000">
              <a:off x="4024080" y="4963320"/>
              <a:ext cx="619560" cy="644760"/>
            </a:xfrm>
            <a:prstGeom prst="rightArrow">
              <a:avLst>
                <a:gd name="adj1" fmla="val 60000"/>
                <a:gd name="adj2" fmla="val 50000"/>
              </a:avLst>
            </a:prstGeom>
            <a:gradFill rotWithShape="0">
              <a:gsLst>
                <a:gs pos="0">
                  <a:srgbClr val="d8e0e3"/>
                </a:gs>
                <a:gs pos="100000">
                  <a:srgbClr val="9ab2bb">
                    <a:alpha val="92000"/>
                  </a:srgbClr>
                </a:gs>
              </a:gsLst>
              <a:lin ang="5400000"/>
            </a:gradFill>
            <a:ln w="0">
              <a:noFill/>
            </a:ln>
          </p:spPr>
          <p:style>
            <a:lnRef idx="0"/>
            <a:fillRef idx="0"/>
            <a:effectRef idx="1"/>
            <a:fontRef idx="minor"/>
          </p:style>
          <p:txBody>
            <a:bodyPr numCol="1" spcCol="1440" lIns="175320" rIns="-175320" tIns="0" bIns="0" anchor="ctr" rot="10800000">
              <a:noAutofit/>
            </a:bodyPr>
            <a:p>
              <a:pPr algn="ctr" defTabSz="800280">
                <a:lnSpc>
                  <a:spcPct val="90000"/>
                </a:lnSpc>
                <a:spcAft>
                  <a:spcPts val="629"/>
                </a:spcAft>
                <a:tabLst>
                  <a:tab algn="l" pos="0"/>
                </a:tabLst>
              </a:pPr>
              <a:endParaRPr b="0" lang="en-GB" sz="1800" spc="-1" strike="noStrike">
                <a:solidFill>
                  <a:schemeClr val="dk1"/>
                </a:solidFill>
                <a:latin typeface="Gill Sans MT"/>
              </a:endParaRPr>
            </a:p>
          </p:txBody>
        </p:sp>
        <p:sp>
          <p:nvSpPr>
            <p:cNvPr id="152" name=""/>
            <p:cNvSpPr/>
            <p:nvPr/>
          </p:nvSpPr>
          <p:spPr>
            <a:xfrm>
              <a:off x="874800" y="4504680"/>
              <a:ext cx="2922840" cy="1560240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f6dbe5"/>
                </a:gs>
                <a:gs pos="100000">
                  <a:srgbClr val="e98aae">
                    <a:alpha val="92000"/>
                  </a:srgbClr>
                </a:gs>
              </a:gsLst>
              <a:lin ang="5400000"/>
            </a:gradFill>
            <a:ln w="0">
              <a:noFill/>
            </a:ln>
            <a:scene3d>
              <a:camera prst="orthographicFront"/>
              <a:lightRig dir="t" rig="flat"/>
            </a:scene3d>
            <a:sp3d prstMaterial="dkEdge">
              <a:bevelT w="8200" h="38100"/>
            </a:sp3d>
          </p:spPr>
          <p:style>
            <a:lnRef idx="0"/>
            <a:fillRef idx="0"/>
            <a:effectRef idx="1"/>
            <a:fontRef idx="minor"/>
          </p:style>
          <p:txBody>
            <a:bodyPr numCol="1" spcCol="1440" lIns="76320" rIns="76320" tIns="76320" bIns="76320" anchor="ctr">
              <a:noAutofit/>
            </a:bodyPr>
            <a:p>
              <a:pPr algn="ctr" defTabSz="888840">
                <a:lnSpc>
                  <a:spcPct val="90000"/>
                </a:lnSpc>
                <a:spcAft>
                  <a:spcPts val="700"/>
                </a:spcAft>
                <a:tabLst>
                  <a:tab algn="l" pos="0"/>
                </a:tabLst>
              </a:pP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Receba o Grau BHAKTI-SASTRI </a:t>
              </a:r>
              <a:br>
                <a:rPr sz="2000"/>
              </a:b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(Certificado Digital) </a:t>
              </a:r>
              <a:br>
                <a:rPr sz="2000"/>
              </a:br>
              <a:r>
                <a:rPr b="0" lang="pt" sz="2000" spc="-1" strike="noStrike">
                  <a:solidFill>
                    <a:schemeClr val="dk1"/>
                  </a:solidFill>
                  <a:latin typeface="Gill Sans MT"/>
                </a:rPr>
                <a:t>em 15 dias</a:t>
              </a:r>
              <a:endParaRPr b="0" lang="pt-BR" sz="20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1451520" y="1158840"/>
            <a:ext cx="9603000" cy="6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pt" sz="3200" spc="-1" strike="noStrike" cap="all">
                <a:solidFill>
                  <a:schemeClr val="dk1"/>
                </a:solidFill>
                <a:latin typeface="Gill Sans MT"/>
              </a:rPr>
              <a:t>Avaliações BHAKTI VAIBHAVA</a:t>
            </a:r>
            <a:endParaRPr b="0" lang="pt" sz="3200" spc="-1" strike="noStrike">
              <a:solidFill>
                <a:schemeClr val="dk1"/>
              </a:solidFill>
              <a:latin typeface="Gill Sans MT"/>
            </a:endParaRPr>
          </a:p>
        </p:txBody>
      </p:sp>
      <p:sp>
        <p:nvSpPr>
          <p:cNvPr id="154" name="Content Placeholder 2"/>
          <p:cNvSpPr/>
          <p:nvPr/>
        </p:nvSpPr>
        <p:spPr>
          <a:xfrm>
            <a:off x="7265880" y="1980000"/>
            <a:ext cx="4614120" cy="3987000"/>
          </a:xfrm>
          <a:prstGeom prst="rect">
            <a:avLst/>
          </a:prstGeom>
          <a:solidFill>
            <a:srgbClr val="ffc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" sz="1800" spc="-1" strike="noStrike">
                <a:solidFill>
                  <a:schemeClr val="dk1"/>
                </a:solidFill>
                <a:latin typeface="Gill Sans MT"/>
              </a:rPr>
              <a:t>Para os ALUNOS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Ouvindo mais de 450 horas de aulas;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Avaliação de livro fechado: 20.000 palavras </a:t>
            </a:r>
            <a:r>
              <a:rPr b="0" lang="pt" sz="1400" spc="-1" strike="noStrike">
                <a:solidFill>
                  <a:schemeClr val="dk1"/>
                </a:solidFill>
                <a:latin typeface="Gill Sans MT"/>
              </a:rPr>
              <a:t>(na forma de perguntas de resposta curta ou dissertativas/MCQs);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Ensaios de livro aberto - 20.000 palavras;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Slokas para memorização – 70;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Apresentações orais – 4 (uma hora cada);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ontent Placeholder 2"/>
          <p:cNvSpPr/>
          <p:nvPr/>
        </p:nvSpPr>
        <p:spPr>
          <a:xfrm>
            <a:off x="360000" y="1980000"/>
            <a:ext cx="6660000" cy="4037760"/>
          </a:xfrm>
          <a:prstGeom prst="rect">
            <a:avLst/>
          </a:prstGeom>
          <a:solidFill>
            <a:srgbClr val="ffc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pt" sz="1800" spc="-1" strike="noStrike">
                <a:solidFill>
                  <a:schemeClr val="dk1"/>
                </a:solidFill>
                <a:latin typeface="Gill Sans MT"/>
              </a:rPr>
              <a:t>Para o PROFESSOR PRINCIPAL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Ensinando mais de 225 horas em todos os 6 cantos do SB – em um ou vários lotes;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2000" spc="-1" strike="noStrike">
                <a:solidFill>
                  <a:schemeClr val="dk1"/>
                </a:solidFill>
                <a:latin typeface="Gill Sans MT"/>
              </a:rPr>
              <a:t>Avaliação sem consulta: </a:t>
            </a: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Testes de uma hora para cada um dos 8 módulos (3º e</a:t>
            </a:r>
            <a:r>
              <a:rPr b="0" lang="pt" sz="1800" spc="-1" strike="noStrike" baseline="30000">
                <a:solidFill>
                  <a:schemeClr val="dk1"/>
                </a:solidFill>
                <a:latin typeface="Gill Sans MT"/>
              </a:rPr>
              <a:t> </a:t>
            </a: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4º </a:t>
            </a:r>
            <a:r>
              <a:rPr b="0" lang="pt" sz="1800" spc="-1" strike="noStrike" baseline="30000">
                <a:solidFill>
                  <a:schemeClr val="dk1"/>
                </a:solidFill>
                <a:latin typeface="Gill Sans MT"/>
              </a:rPr>
              <a:t>cantos </a:t>
            </a: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consistem em 2 módulos - um módulo para cada um dos 4 cantos restantes) feitos juntos ou separadamente, conforme a preferência do candidato;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Ensaios de livro aberto - 6000 palavras;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Gravação em vídeo de mais de 50 slokas com significados;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algn="l" pos="0"/>
              </a:tabLst>
            </a:pPr>
            <a:r>
              <a:rPr b="0" lang="pt" sz="1800" spc="-1" strike="noStrike">
                <a:solidFill>
                  <a:schemeClr val="dk1"/>
                </a:solidFill>
                <a:latin typeface="Gill Sans MT"/>
              </a:rPr>
              <a:t>Gravação em vídeo de 2 horas de ensino;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20000"/>
              </a:lnSpc>
              <a:spcBef>
                <a:spcPts val="1001"/>
              </a:spcBef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 pitchFamily="0" charset="1"/>
        <a:ea typeface=""/>
        <a:cs typeface=""/>
      </a:majorFont>
      <a:minorFont>
        <a:latin typeface="Gill Sans MT" panose="020B0502020104020203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4000"/>
                <a:lumMod val="110000"/>
              </a:schemeClr>
            </a:gs>
            <a:gs pos="100000">
              <a:schemeClr val="phClr">
                <a:tint val="78000"/>
                <a:lumMod val="100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8000"/>
                <a:lumMod val="104000"/>
              </a:schemeClr>
            </a:gs>
            <a:gs pos="69000">
              <a:schemeClr val="phClr">
                <a:shade val="88000"/>
                <a:lumMod val="92000"/>
              </a:schemeClr>
            </a:gs>
            <a:gs pos="100000">
              <a:schemeClr val="phClr">
                <a:shade val="78000"/>
                <a:lumMod val="92000"/>
              </a:schemeClr>
            </a:gs>
          </a:gsLst>
          <a:lin ang="5400000" scaled="0"/>
          <a:tileRect l="0" t="0" r="0" b="0"/>
        </a:gradFill>
      </a:fillStyleLst>
      <a:lnStyleLst>
        <a:ln w="9525" cap="flat" cmpd="sng" algn="ctr">
          <a:prstDash val="solid"/>
        </a:ln>
        <a:ln w="15875" cap="flat" cmpd="sng" algn="ctr">
          <a:prstDash val="solid"/>
        </a:ln>
        <a:ln w="22225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0">
              <a:schemeClr val="phClr">
                <a:tint val="94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790</TotalTime>
  <Application>LibreOffice/24.2.5.2$Windows_X86_64 LibreOffice_project/bffef4ea93e59bebbeaf7f431bb02b1a39ee8a59</Application>
  <AppVersion>15.0000</AppVersion>
  <Words>1320</Words>
  <Paragraphs>113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2019-11-19T15:39:13Z</dcterms:created>
  <dc:creator>Gauranga Darshan Das</dc:creator>
  <dc:description/>
  <dc:language>pt-BR</dc:language>
  <cp:lastModifiedBy/>
  <dcterms:modified xsi:type="dcterms:W3CDTF">2024-10-17T18:09:37Z</dcterms:modified>
  <cp:revision>39</cp:revision>
  <dc:subject/>
  <dc:title>Bhagavata Katha Training Course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15</vt:i4>
  </property>
</Properties>
</file>